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69" r:id="rId3"/>
  </p:sldMasterIdLst>
  <p:notesMasterIdLst>
    <p:notesMasterId r:id="rId51"/>
  </p:notesMasterIdLst>
  <p:handoutMasterIdLst>
    <p:handoutMasterId r:id="rId52"/>
  </p:handoutMasterIdLst>
  <p:sldIdLst>
    <p:sldId id="394" r:id="rId4"/>
    <p:sldId id="395" r:id="rId5"/>
    <p:sldId id="423" r:id="rId6"/>
    <p:sldId id="424" r:id="rId7"/>
    <p:sldId id="425" r:id="rId8"/>
    <p:sldId id="426" r:id="rId9"/>
    <p:sldId id="427" r:id="rId10"/>
    <p:sldId id="428" r:id="rId11"/>
    <p:sldId id="429" r:id="rId12"/>
    <p:sldId id="430" r:id="rId13"/>
    <p:sldId id="431" r:id="rId14"/>
    <p:sldId id="432" r:id="rId15"/>
    <p:sldId id="441" r:id="rId16"/>
    <p:sldId id="433" r:id="rId17"/>
    <p:sldId id="434" r:id="rId18"/>
    <p:sldId id="474" r:id="rId19"/>
    <p:sldId id="443" r:id="rId20"/>
    <p:sldId id="438" r:id="rId21"/>
    <p:sldId id="439" r:id="rId22"/>
    <p:sldId id="440" r:id="rId23"/>
    <p:sldId id="444" r:id="rId24"/>
    <p:sldId id="445" r:id="rId25"/>
    <p:sldId id="446" r:id="rId26"/>
    <p:sldId id="447" r:id="rId27"/>
    <p:sldId id="448" r:id="rId28"/>
    <p:sldId id="449" r:id="rId29"/>
    <p:sldId id="450" r:id="rId30"/>
    <p:sldId id="451" r:id="rId31"/>
    <p:sldId id="452" r:id="rId32"/>
    <p:sldId id="453" r:id="rId33"/>
    <p:sldId id="454" r:id="rId34"/>
    <p:sldId id="455" r:id="rId35"/>
    <p:sldId id="456" r:id="rId36"/>
    <p:sldId id="457" r:id="rId37"/>
    <p:sldId id="458" r:id="rId38"/>
    <p:sldId id="459" r:id="rId39"/>
    <p:sldId id="460" r:id="rId40"/>
    <p:sldId id="461" r:id="rId41"/>
    <p:sldId id="462" r:id="rId42"/>
    <p:sldId id="468" r:id="rId43"/>
    <p:sldId id="469" r:id="rId44"/>
    <p:sldId id="470" r:id="rId45"/>
    <p:sldId id="471" r:id="rId46"/>
    <p:sldId id="421" r:id="rId47"/>
    <p:sldId id="476" r:id="rId48"/>
    <p:sldId id="472" r:id="rId49"/>
    <p:sldId id="393" r:id="rId5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663606"/>
    <a:srgbClr val="F9F0AB"/>
    <a:srgbClr val="F9E6AB"/>
    <a:srgbClr val="F9FAAB"/>
    <a:srgbClr val="767691"/>
    <a:srgbClr val="7676AA"/>
    <a:srgbClr val="603A14"/>
    <a:srgbClr val="E85C0E"/>
    <a:srgbClr val="BAB398"/>
    <a:srgbClr val="ADA485"/>
  </p:clrMru>
  <p:extLst>
    <p:ext uri="{E76CE94A-603C-4142-B9EB-6D1370010A27}">
      <p14:discardImageEditData xmlns="" xmlns:p14="http://schemas.microsoft.com/office/powerpoint/2010/main" val="1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660" autoAdjust="0"/>
  </p:normalViewPr>
  <p:slideViewPr>
    <p:cSldViewPr>
      <p:cViewPr varScale="1">
        <p:scale>
          <a:sx n="91" d="100"/>
          <a:sy n="91" d="100"/>
        </p:scale>
        <p:origin x="-282" y="-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11/16/2015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=""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15FDD2-1818-43CE-A213-56FED2E3AEEA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71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1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958081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5DC47F-C35E-4357-AA41-377C96F5E9D3}" type="slidenum">
              <a:rPr lang="en-US"/>
              <a:pPr/>
              <a:t>33</a:t>
            </a:fld>
            <a:r>
              <a:rPr lang="en-US" dirty="0"/>
              <a:t>##</a:t>
            </a:r>
          </a:p>
        </p:txBody>
      </p:sp>
      <p:sp>
        <p:nvSpPr>
          <p:cNvPr id="72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2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2374432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9AD8F0-7A01-4E70-9A09-2EFF316EC88A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79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2180292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550AE5-9FCE-41F7-BDB9-D6439817E110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79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521361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A1B4EA-601B-429D-95A9-7F588C2BE426}" type="slidenum">
              <a:rPr lang="en-US"/>
              <a:pPr/>
              <a:t>36</a:t>
            </a:fld>
            <a:r>
              <a:rPr lang="en-US" dirty="0"/>
              <a:t>##</a:t>
            </a:r>
          </a:p>
        </p:txBody>
      </p:sp>
      <p:sp>
        <p:nvSpPr>
          <p:cNvPr id="79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2597296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D8A304-500D-4357-9C1D-9E52C4ECCC95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2600621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11096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40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123471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0B3E7A-E98B-4D38-AE8C-939FEF501B4E}" type="slidenum">
              <a:rPr lang="en-US"/>
              <a:pPr/>
              <a:t>43</a:t>
            </a:fld>
            <a:r>
              <a:rPr lang="en-US" dirty="0"/>
              <a:t>##</a:t>
            </a:r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666025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90030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755409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29277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509941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04054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BF707A-3AAE-489F-80C7-76755F18ED8B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71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1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511480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F04AFF-E404-4F0D-9931-CBDD0CDA50DB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78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8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2877869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0C8944-6399-4AD2-90E5-DBEA93284A1D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78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2835851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A98A71-A667-41D6-B75B-8587DF51869E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78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691824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2C2EF0-5730-497B-A4F1-6FAFE899E8A5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79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79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426533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13D01B-CCB1-46BB-8F02-72B179FA1281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80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80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94391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11/16/2015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59966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63605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18660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240366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9255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11/16/2015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894403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47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superhosting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5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20.xml"/><Relationship Id="rId16" Type="http://schemas.openxmlformats.org/officeDocument/2006/relationships/hyperlink" Target="https://softuni.bg/courses/oop/" TargetMode="External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" TargetMode="External"/><Relationship Id="rId10" Type="http://schemas.openxmlformats.org/officeDocument/2006/relationships/image" Target="../media/image44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41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6.png"/><Relationship Id="rId22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Relationship Id="rId1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62000"/>
            <a:ext cx="8215099" cy="1171552"/>
          </a:xfrm>
        </p:spPr>
        <p:txBody>
          <a:bodyPr>
            <a:normAutofit/>
          </a:bodyPr>
          <a:lstStyle/>
          <a:p>
            <a:r>
              <a:rPr lang="en-US" dirty="0"/>
              <a:t>Defining </a:t>
            </a:r>
            <a:r>
              <a:rPr lang="en-US" dirty="0" smtClean="0"/>
              <a:t>Classes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1915603"/>
            <a:ext cx="7382341" cy="123593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Classes, Fields, Constructors, Methods, Properties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4098" name="Picture 2" descr="C:\Documents\Courses\OOP\OOP Images\11467616406_812b2970d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736" y="3505200"/>
            <a:ext cx="5769887" cy="26692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Documents\Courses\OOP\OOP Images\atom_wp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176" y="3073903"/>
            <a:ext cx="1735177" cy="1490186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412" y="3833192"/>
            <a:ext cx="2152473" cy="2362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Fields</a:t>
            </a:r>
            <a:r>
              <a:rPr lang="en-US" dirty="0" smtClean="0"/>
              <a:t>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members </a:t>
            </a:r>
            <a:r>
              <a:rPr lang="en-US" dirty="0" smtClean="0"/>
              <a:t>defined inside a class</a:t>
            </a:r>
          </a:p>
          <a:p>
            <a:pPr lvl="1"/>
            <a:r>
              <a:rPr lang="en-US" dirty="0" smtClean="0"/>
              <a:t>Fields hold the internal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 state</a:t>
            </a:r>
          </a:p>
          <a:p>
            <a:pPr lvl="1"/>
            <a:r>
              <a:rPr lang="en-US" dirty="0" smtClean="0"/>
              <a:t>Can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or per instance</a:t>
            </a:r>
          </a:p>
          <a:p>
            <a:pPr lvl="1"/>
            <a:r>
              <a:rPr lang="en-US" dirty="0" smtClean="0"/>
              <a:t>Can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…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89012" y="3938587"/>
            <a:ext cx="103632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Dog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string name;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string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breed;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age;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protected Color color;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5789612" y="4122439"/>
            <a:ext cx="2286000" cy="953453"/>
          </a:xfrm>
          <a:prstGeom prst="wedgeRoundRectCallout">
            <a:avLst>
              <a:gd name="adj1" fmla="val -84583"/>
              <a:gd name="adj2" fmla="val 5600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Field declarations</a:t>
            </a:r>
            <a:endParaRPr lang="bg-BG" sz="2800" b="1" noProof="1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212393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 Fields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Constant fields </a:t>
            </a:r>
            <a:r>
              <a:rPr lang="en-US" dirty="0" smtClean="0"/>
              <a:t>are of two types: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Compile-time constants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Replaced by their value during the compilation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Runtime constants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Assigned once only at object creation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12814" y="4539496"/>
            <a:ext cx="1036319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Math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PI = 3.14159;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readonly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Color = Color.FromRGBA(25, 33, 74, 128);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36961169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 Fields – Example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92150" y="1028611"/>
            <a:ext cx="10736262" cy="55245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Constants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double PI = 3.1415926535897932385;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1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readonly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double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Constants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this.Size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size; // Cannot be further modified!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Constants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.PI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Constants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 =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Constants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Console.WriteLine(c.Size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c.Size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Compilation error: readonly field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Console.WriteLine(Constants.Size); // Compilation error: non-static field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sz="19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98612" y="4834376"/>
            <a:ext cx="8938472" cy="820600"/>
          </a:xfrm>
        </p:spPr>
        <p:txBody>
          <a:bodyPr/>
          <a:lstStyle/>
          <a:p>
            <a:r>
              <a:rPr lang="en-US" dirty="0" smtClean="0"/>
              <a:t>Access Modifiers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83484" y="5636344"/>
            <a:ext cx="10568728" cy="719034"/>
          </a:xfrm>
        </p:spPr>
        <p:txBody>
          <a:bodyPr/>
          <a:lstStyle/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dirty="0" smtClean="0"/>
              <a:t>,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dirty="0" smtClean="0"/>
              <a:t>,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dirty="0" smtClean="0"/>
              <a:t>,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internal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51" name="Picture 3" descr="C:\Documents\Courses\OOP\OOP Images\access-deni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1295400"/>
            <a:ext cx="5334000" cy="29996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Documents\Courses\OOP\OOP Images\fingerprint-scann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3247884"/>
            <a:ext cx="1447800" cy="14535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4523417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Modifiers</a:t>
            </a:r>
            <a:endParaRPr lang="en-US" dirty="0"/>
          </a:p>
        </p:txBody>
      </p:sp>
      <p:sp>
        <p:nvSpPr>
          <p:cNvPr id="5" name="Content Placeholder 7"/>
          <p:cNvSpPr>
            <a:spLocks noGrp="1"/>
          </p:cNvSpPr>
          <p:nvPr>
            <p:ph idx="1"/>
          </p:nvPr>
        </p:nvSpPr>
        <p:spPr>
          <a:xfrm>
            <a:off x="228600" y="990600"/>
            <a:ext cx="11766634" cy="5715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Class members can have access modifiers</a:t>
            </a:r>
          </a:p>
          <a:p>
            <a:pPr lvl="1"/>
            <a:r>
              <a:rPr lang="en-US" dirty="0" smtClean="0"/>
              <a:t>Used to restrict the access from the other classes</a:t>
            </a:r>
          </a:p>
          <a:p>
            <a:pPr lvl="1"/>
            <a:r>
              <a:rPr lang="en-US" dirty="0" smtClean="0"/>
              <a:t>Supports the OOP principle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"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/>
              <a:t>Class members can be: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accessible from any class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accessible from the class itself and all its descendants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accessible from the class itself only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internal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(default</a:t>
            </a:r>
            <a:r>
              <a:rPr lang="en-US" dirty="0" smtClean="0"/>
              <a:t>) – accessible from the current assembly, i.e. the current Visual Studio project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keyword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points </a:t>
            </a:r>
            <a:r>
              <a:rPr lang="en-US" sz="3200" dirty="0"/>
              <a:t>to the current instance of the class</a:t>
            </a:r>
          </a:p>
          <a:p>
            <a:r>
              <a:rPr lang="en-US" sz="3200" dirty="0"/>
              <a:t>Example</a:t>
            </a:r>
            <a:r>
              <a:rPr lang="en-US" sz="3200" dirty="0" smtClean="0"/>
              <a:t>: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" Keyword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71562" y="2615148"/>
            <a:ext cx="1005205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Dog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string name;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PrintName()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.name);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The same like Console.WriteLine(name);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16200000" flipV="1">
            <a:off x="4840424" y="3950805"/>
            <a:ext cx="1219200" cy="533400"/>
          </a:xfrm>
          <a:prstGeom prst="curvedConnector3">
            <a:avLst>
              <a:gd name="adj1" fmla="val 1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smtClean="0"/>
              <a:t>Exercise </a:t>
            </a:r>
            <a:r>
              <a:rPr lang="en-US" dirty="0" smtClean="0"/>
              <a:t>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9808243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275400"/>
            <a:ext cx="8938472" cy="820600"/>
          </a:xfrm>
        </p:spPr>
        <p:txBody>
          <a:bodyPr/>
          <a:lstStyle/>
          <a:p>
            <a:r>
              <a:rPr lang="en-US" dirty="0" smtClean="0"/>
              <a:t>Using Classes and Objects</a:t>
            </a:r>
            <a:endParaRPr lang="en-US" dirty="0"/>
          </a:p>
        </p:txBody>
      </p:sp>
      <p:pic>
        <p:nvPicPr>
          <p:cNvPr id="4099" name="Picture 3" descr="C:\Documents\Courses\OOP\OOP Images\ListViewCod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612" y="1295400"/>
            <a:ext cx="3352800" cy="36950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Documents\Courses\OOP\OOP Images\UI-CHARACTERCREATE-CLASS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1981200"/>
            <a:ext cx="2868612" cy="286861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330546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Classes (Non-Static)?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86800" cy="5486400"/>
          </a:xfrm>
        </p:spPr>
        <p:txBody>
          <a:bodyPr/>
          <a:lstStyle/>
          <a:p>
            <a:pPr marL="452438" indent="-452438">
              <a:lnSpc>
                <a:spcPct val="100000"/>
              </a:lnSpc>
              <a:spcBef>
                <a:spcPts val="900"/>
              </a:spcBef>
              <a:buFontTx/>
              <a:buAutoNum type="arabicPeriod"/>
              <a:tabLst/>
            </a:pPr>
            <a:r>
              <a:rPr lang="en-US" dirty="0"/>
              <a:t>Create </a:t>
            </a:r>
            <a:r>
              <a:rPr lang="en-US" dirty="0" smtClean="0"/>
              <a:t>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instance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Initialize </a:t>
            </a:r>
            <a:r>
              <a:rPr lang="en-US" dirty="0" smtClean="0"/>
              <a:t>its properties / fields</a:t>
            </a:r>
            <a:endParaRPr lang="en-US" dirty="0"/>
          </a:p>
          <a:p>
            <a:pPr marL="452438" indent="-452438">
              <a:lnSpc>
                <a:spcPct val="100000"/>
              </a:lnSpc>
              <a:spcBef>
                <a:spcPts val="900"/>
              </a:spcBef>
              <a:buFontTx/>
              <a:buAutoNum type="arabicPeriod"/>
              <a:tabLst/>
            </a:pPr>
            <a:r>
              <a:rPr lang="en-US" dirty="0"/>
              <a:t>Manipulate </a:t>
            </a:r>
            <a:r>
              <a:rPr lang="en-US" dirty="0" smtClean="0"/>
              <a:t>the instance</a:t>
            </a:r>
            <a:endParaRPr lang="en-US" dirty="0"/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</a:pPr>
            <a:r>
              <a:rPr lang="en-US" dirty="0" smtClean="0"/>
              <a:t>Read / modify its properties</a:t>
            </a:r>
            <a:endParaRPr lang="en-US" dirty="0"/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</a:pPr>
            <a:r>
              <a:rPr lang="en-US" dirty="0" smtClean="0"/>
              <a:t>Invoke methods</a:t>
            </a:r>
            <a:endParaRPr lang="en-US" dirty="0"/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</a:pPr>
            <a:r>
              <a:rPr lang="en-US" dirty="0"/>
              <a:t>Handle events</a:t>
            </a:r>
          </a:p>
          <a:p>
            <a:pPr marL="452438" indent="-452438">
              <a:lnSpc>
                <a:spcPct val="100000"/>
              </a:lnSpc>
              <a:spcBef>
                <a:spcPts val="900"/>
              </a:spcBef>
              <a:buFontTx/>
              <a:buAutoNum type="arabicPeriod"/>
              <a:tabLst/>
            </a:pPr>
            <a:r>
              <a:rPr lang="en-US" dirty="0"/>
              <a:t>Release </a:t>
            </a:r>
            <a:r>
              <a:rPr lang="en-US" dirty="0" smtClean="0"/>
              <a:t>the occupied resources</a:t>
            </a:r>
          </a:p>
          <a:p>
            <a:pPr marL="803275" lvl="1" indent="-350838">
              <a:lnSpc>
                <a:spcPct val="100000"/>
              </a:lnSpc>
              <a:spcBef>
                <a:spcPts val="900"/>
              </a:spcBef>
              <a:buSzPct val="70000"/>
            </a:pPr>
            <a:r>
              <a:rPr lang="en-US" dirty="0" smtClean="0"/>
              <a:t>Performed automatically in most cases</a:t>
            </a:r>
            <a:endParaRPr lang="en-US" dirty="0"/>
          </a:p>
        </p:txBody>
      </p:sp>
      <p:pic>
        <p:nvPicPr>
          <p:cNvPr id="6" name="Picture 2" descr="http://www.irrlicht3d.org/images/uml3d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1295400"/>
            <a:ext cx="2286000" cy="1571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2" descr="http://gvsr.polytech.univ-nantes.fr/GVSR/illustration?key=wilmascope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3733800"/>
            <a:ext cx="2221309" cy="2209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Dog Meeting – Example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760414" y="1075940"/>
            <a:ext cx="10667998" cy="5477260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first dog's name: 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dogName = Console.ReadLine();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first dog's breed: 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dogBreed = Console.ReadLine();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Use the Dog constructor to assign name and breed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Dog firstDog = </a:t>
            </a:r>
            <a:r>
              <a:rPr lang="en-US" altLang="ko-KR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Dog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(dogName, dogBreed);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Dog's parameterless constructor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Dog secondDog = </a:t>
            </a:r>
            <a:r>
              <a:rPr lang="en-US" altLang="ko-KR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Dog</a:t>
            </a:r>
            <a:r>
              <a:rPr lang="en-US" altLang="ko-KR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properties to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assign name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breed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second dog's name: 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secondDog</a:t>
            </a:r>
            <a:r>
              <a:rPr lang="en-US" altLang="ko-KR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.Name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Console.ReadLine();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Console.Write("Enter second dog's breed: 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secondDog</a:t>
            </a:r>
            <a:r>
              <a:rPr lang="en-US" altLang="ko-KR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.Breed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Console.ReadLine();    </a:t>
            </a:r>
            <a:r>
              <a:rPr lang="en-US" sz="2200" i="1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(the example continues)</a:t>
            </a:r>
            <a:endParaRPr lang="en-US" sz="2200" noProof="1" smtClean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Defining Simple Classes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Fields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Access Modifiers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Using Classes and Objects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Constructors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Methods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Properties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 smtClean="0"/>
              <a:t>Keeping </a:t>
            </a:r>
            <a:r>
              <a:rPr lang="en-US" dirty="0"/>
              <a:t>the Object State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4" descr="C:\Documents\Courses\OOP\OOP Images\atom_w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76886">
            <a:off x="5777795" y="845081"/>
            <a:ext cx="2256102" cy="2026855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04212" y="20574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Dog Meeting – Example (2)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760414" y="1676400"/>
            <a:ext cx="10667998" cy="4135354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a Dog with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 name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breed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Dog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thirdDog = </a:t>
            </a:r>
            <a:r>
              <a:rPr lang="en-US" altLang="ko-KR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Dog()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Save the dogs in an array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Dog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dogs = new Dog[] {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firstDog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secondDog, thirdDog };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Ask each of the dogs to bark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foreach</a:t>
            </a:r>
            <a:r>
              <a:rPr lang="bg-BG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(Dog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dog in dogs)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dog.SayBau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662006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r>
              <a:rPr lang="en-US" dirty="0" smtClean="0"/>
              <a:t>Dog Meeting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www.dogs-names.net/pictures/angry-dog.jpg"/>
          <p:cNvPicPr>
            <a:picLocks noChangeAspect="1" noChangeArrowheads="1"/>
          </p:cNvPicPr>
          <p:nvPr/>
        </p:nvPicPr>
        <p:blipFill>
          <a:blip r:embed="rId2" cstate="screen">
            <a:lum bright="1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1371600"/>
            <a:ext cx="4114800" cy="3024378"/>
          </a:xfrm>
          <a:prstGeom prst="roundRect">
            <a:avLst>
              <a:gd name="adj" fmla="val 7338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="" xmlns:p14="http://schemas.microsoft.com/office/powerpoint/2010/main" val="334603403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76800"/>
            <a:ext cx="9525000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Constructors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9525000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Defining and Using Class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Constructors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Documents\Courses\OOP\OOP Images\bob-the-builder-psd5128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970" y="1066800"/>
            <a:ext cx="2690242" cy="3505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27323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1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lnSpc>
                <a:spcPct val="110000"/>
              </a:lnSpc>
              <a:tabLst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Constructors </a:t>
            </a:r>
            <a:r>
              <a:rPr lang="en-US" dirty="0" smtClean="0"/>
              <a:t>are special methods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Invoked at the time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instance </a:t>
            </a:r>
            <a:r>
              <a:rPr lang="en-US" dirty="0"/>
              <a:t>of an object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Used to initialize the fields </a:t>
            </a:r>
            <a:r>
              <a:rPr lang="en-US" dirty="0"/>
              <a:t>of the </a:t>
            </a:r>
            <a:r>
              <a:rPr lang="en-US" dirty="0" smtClean="0"/>
              <a:t>instance</a:t>
            </a:r>
          </a:p>
          <a:p>
            <a:pPr marL="361950" indent="-361950">
              <a:lnSpc>
                <a:spcPct val="110000"/>
              </a:lnSpc>
            </a:pPr>
            <a:r>
              <a:rPr lang="en-US" smtClean="0"/>
              <a:t>Constructors have </a:t>
            </a:r>
            <a:r>
              <a:rPr lang="en-US" dirty="0" smtClean="0"/>
              <a:t>the same name as the class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Have no return type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Can have parameters</a:t>
            </a:r>
          </a:p>
          <a:p>
            <a:pPr marL="712788" lvl="1" indent="-355600">
              <a:lnSpc>
                <a:spcPct val="110000"/>
              </a:lnSpc>
            </a:pPr>
            <a:r>
              <a:rPr lang="en-US" dirty="0" smtClean="0"/>
              <a:t>Can be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internal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Constructor?</a:t>
            </a:r>
            <a:endParaRPr lang="bg-BG" dirty="0"/>
          </a:p>
        </p:txBody>
      </p:sp>
    </p:spTree>
    <p:extLst>
      <p:ext uri="{BB962C8B-B14F-4D97-AF65-F5344CB8AC3E}">
        <p14:creationId xmlns="" xmlns:p14="http://schemas.microsoft.com/office/powerpoint/2010/main" val="1508419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with parameterless constructor:</a:t>
            </a:r>
          </a:p>
          <a:p>
            <a:endParaRPr lang="en-US" dirty="0"/>
          </a:p>
        </p:txBody>
      </p:sp>
      <p:sp>
        <p:nvSpPr>
          <p:cNvPr id="71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Constructors</a:t>
            </a:r>
            <a:endParaRPr lang="bg-BG" dirty="0"/>
          </a:p>
        </p:txBody>
      </p:sp>
      <p:sp>
        <p:nvSpPr>
          <p:cNvPr id="712708" name="Rectangle 4"/>
          <p:cNvSpPr>
            <a:spLocks noChangeArrowheads="1"/>
          </p:cNvSpPr>
          <p:nvPr/>
        </p:nvSpPr>
        <p:spPr bwMode="auto">
          <a:xfrm>
            <a:off x="888020" y="1907262"/>
            <a:ext cx="10464192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int xCoord;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int yCoord;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Simple parameterless constructor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Point()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this.xCoord = 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this.yCoord = 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i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More code 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8914" name="Picture 2" descr="http://www.aspiredefence.co.uk/assets/Image/aspire-defence/measuring-success/considerate-constructors/considerateA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272" y="2261901"/>
            <a:ext cx="2515940" cy="2005299"/>
          </a:xfrm>
          <a:prstGeom prst="roundRect">
            <a:avLst>
              <a:gd name="adj" fmla="val 7313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="" xmlns:p14="http://schemas.microsoft.com/office/powerpoint/2010/main" val="25036305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1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Constructors (2)</a:t>
            </a:r>
            <a:endParaRPr lang="bg-BG" dirty="0"/>
          </a:p>
        </p:txBody>
      </p:sp>
      <p:sp>
        <p:nvSpPr>
          <p:cNvPr id="715780" name="Rectangle 4"/>
          <p:cNvSpPr>
            <a:spLocks noChangeArrowheads="1"/>
          </p:cNvSpPr>
          <p:nvPr/>
        </p:nvSpPr>
        <p:spPr bwMode="auto">
          <a:xfrm>
            <a:off x="531812" y="1600200"/>
            <a:ext cx="4952999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Person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string name;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age;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Parameterless constructor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Person()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this.name = null;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this.age = 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</p:txBody>
      </p:sp>
      <p:sp>
        <p:nvSpPr>
          <p:cNvPr id="3" name="Rectangle 2"/>
          <p:cNvSpPr/>
          <p:nvPr/>
        </p:nvSpPr>
        <p:spPr>
          <a:xfrm>
            <a:off x="5637211" y="1600200"/>
            <a:ext cx="6019800" cy="36317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 with parameters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Person(string name, int age)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this.name = name;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this.age = age;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altLang="ko-KR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 code </a:t>
            </a:r>
            <a:r>
              <a:rPr lang="en-US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1066404" y="5334000"/>
            <a:ext cx="4647008" cy="953453"/>
          </a:xfrm>
          <a:prstGeom prst="wedgeRoundRectCallout">
            <a:avLst>
              <a:gd name="adj1" fmla="val -33799"/>
              <a:gd name="adj2" fmla="val -91205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As a rule constructors should initialize all class fields</a:t>
            </a:r>
            <a:endParaRPr lang="bg-BG" sz="28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48371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16806" name="Rectangle 6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  <a:noFill/>
          <a:ln/>
        </p:spPr>
        <p:txBody>
          <a:bodyPr/>
          <a:lstStyle/>
          <a:p>
            <a:pPr marL="361950" indent="-361950">
              <a:tabLst/>
            </a:pP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Pay attention when using inline initialization!</a:t>
            </a:r>
          </a:p>
        </p:txBody>
      </p:sp>
      <p:sp>
        <p:nvSpPr>
          <p:cNvPr id="71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Constructors and Initialization</a:t>
            </a:r>
            <a:endParaRPr lang="bg-BG" dirty="0"/>
          </a:p>
        </p:txBody>
      </p:sp>
      <p:sp>
        <p:nvSpPr>
          <p:cNvPr id="716804" name="Rectangle 4"/>
          <p:cNvSpPr>
            <a:spLocks noChangeArrowheads="1"/>
          </p:cNvSpPr>
          <p:nvPr/>
        </p:nvSpPr>
        <p:spPr bwMode="auto">
          <a:xfrm>
            <a:off x="711015" y="1689586"/>
            <a:ext cx="10766795" cy="49398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AlarmClock</a:t>
            </a:r>
            <a:endParaRPr lang="bg-BG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int hours = 9; // Inline initialization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int minutes = 0; // Inline initialization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Parameterless constructor (intentionally left empty)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altLang="ko-KR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AlarmClock()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Constructor with parameters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AlarmClock(int hours, int minutes)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this.hours = hours;      // Invoked after the inline 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this.minutes = minutes;  // initialization!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More code 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96201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800773" name="Rectangle 5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  <a:noFill/>
          <a:ln/>
        </p:spPr>
        <p:txBody>
          <a:bodyPr/>
          <a:lstStyle/>
          <a:p>
            <a:pPr marL="361950" indent="-361950">
              <a:tabLst/>
            </a:pPr>
            <a:r>
              <a:rPr lang="en-US" dirty="0"/>
              <a:t>Reusing </a:t>
            </a:r>
            <a:r>
              <a:rPr lang="en-US" dirty="0" smtClean="0"/>
              <a:t>the constructors (chaining)</a:t>
            </a:r>
            <a:endParaRPr lang="en-US" dirty="0"/>
          </a:p>
        </p:txBody>
      </p:sp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Chaining Constructors Calls</a:t>
            </a:r>
            <a:endParaRPr lang="bg-BG" dirty="0"/>
          </a:p>
        </p:txBody>
      </p:sp>
      <p:sp>
        <p:nvSpPr>
          <p:cNvPr id="800772" name="Rectangle 4"/>
          <p:cNvSpPr>
            <a:spLocks noChangeArrowheads="1"/>
          </p:cNvSpPr>
          <p:nvPr/>
        </p:nvSpPr>
        <p:spPr bwMode="auto">
          <a:xfrm>
            <a:off x="760412" y="1752600"/>
            <a:ext cx="10462075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  <a:endParaRPr lang="bg-BG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int xCoord;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int yCoord;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Point() : this(0,</a:t>
            </a: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// Reuse the constructor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Point(int xCoord, int yCoord)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this.xCoord = xCoord;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this.yCoord = yCoord;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More code 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altLang="ko-KR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2770" name="Picture 2" descr="http://www.lks.ac.th/teacher_jonggonee/jongdw/picfromcd/occupations/constructor_worker.jpg"/>
          <p:cNvPicPr>
            <a:picLocks noChangeAspect="1" noChangeArrowheads="1"/>
          </p:cNvPicPr>
          <p:nvPr/>
        </p:nvPicPr>
        <p:blipFill>
          <a:blip r:embed="rId3" cstate="screen">
            <a:lum contrast="4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736" y="4153257"/>
            <a:ext cx="1726750" cy="2181225"/>
          </a:xfrm>
          <a:prstGeom prst="roundRect">
            <a:avLst>
              <a:gd name="adj" fmla="val 813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</p:pic>
      <p:cxnSp>
        <p:nvCxnSpPr>
          <p:cNvPr id="3" name="Straight Arrow Connector 2"/>
          <p:cNvCxnSpPr/>
          <p:nvPr/>
        </p:nvCxnSpPr>
        <p:spPr>
          <a:xfrm rot="5400000">
            <a:off x="3299140" y="3681728"/>
            <a:ext cx="789944" cy="5334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8692102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www.kbsinc.net/images/11-work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615" y="1219200"/>
            <a:ext cx="4271666" cy="30443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Constructors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91853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58176"/>
            <a:ext cx="8938472" cy="820600"/>
          </a:xfrm>
        </p:spPr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60144"/>
            <a:ext cx="8938472" cy="688256"/>
          </a:xfrm>
        </p:spPr>
        <p:txBody>
          <a:bodyPr/>
          <a:lstStyle/>
          <a:p>
            <a:r>
              <a:rPr lang="en-US" dirty="0" smtClean="0"/>
              <a:t>Defining and Invoking Methods</a:t>
            </a:r>
            <a:endParaRPr lang="en-US" dirty="0"/>
          </a:p>
        </p:txBody>
      </p:sp>
      <p:pic>
        <p:nvPicPr>
          <p:cNvPr id="7" name="Picture 2" descr="http://www.outdoorspecialistinc.com/images/weld_it_up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2" y="2266950"/>
            <a:ext cx="3353752" cy="2076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4" descr="http://www.posseschasancpas.com/images/dv1961011_construction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2" y="2276475"/>
            <a:ext cx="3074274" cy="2057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73" y="700526"/>
            <a:ext cx="5162550" cy="1228725"/>
          </a:xfrm>
          <a:prstGeom prst="roundRect">
            <a:avLst>
              <a:gd name="adj" fmla="val 4449"/>
            </a:avLst>
          </a:prstGeom>
        </p:spPr>
      </p:pic>
    </p:spTree>
    <p:extLst>
      <p:ext uri="{BB962C8B-B14F-4D97-AF65-F5344CB8AC3E}">
        <p14:creationId xmlns="" xmlns:p14="http://schemas.microsoft.com/office/powerpoint/2010/main" val="91273588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185552"/>
            <a:ext cx="8938472" cy="820600"/>
          </a:xfrm>
        </p:spPr>
        <p:txBody>
          <a:bodyPr/>
          <a:lstStyle/>
          <a:p>
            <a:r>
              <a:rPr lang="en-US" dirty="0" smtClean="0"/>
              <a:t>Defining Simple Classes</a:t>
            </a:r>
            <a:endParaRPr lang="en-US" dirty="0"/>
          </a:p>
        </p:txBody>
      </p:sp>
      <p:pic>
        <p:nvPicPr>
          <p:cNvPr id="5" name="Picture 2" descr="C:\Documents\Courses\OOP\OOP Images\tree_nuts.png.330x330_q85_crop_upsca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672152"/>
            <a:ext cx="5105400" cy="51054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4106180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Methods </a:t>
            </a:r>
            <a:r>
              <a:rPr lang="en-US" sz="3200" dirty="0" smtClean="0"/>
              <a:t>execute some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action</a:t>
            </a:r>
            <a:r>
              <a:rPr lang="en-US" sz="3200" dirty="0" smtClean="0"/>
              <a:t> (some code / some algorithm)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Could be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/ per instance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Could be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/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/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/ …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3048000"/>
            <a:ext cx="10563648" cy="34476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  <a:endParaRPr lang="bg-BG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80000" indent="-282575" eaLnBrk="0" hangingPunct="0">
              <a:lnSpc>
                <a:spcPct val="8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int xCoord;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int yCoord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double CalcDistance(Point p)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8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Math.Sqrt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(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p.xCoord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this.xCoord) *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(p.xCoord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this.xCoord) +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(p.yCoord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this.yCoord) *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(p.yCoord </a:t>
            </a: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this.yCoord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282575" indent="-282575" eaLnBrk="0" hangingPunct="0">
              <a:lnSpc>
                <a:spcPct val="8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8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768784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Invoking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instance methods </a:t>
            </a:r>
            <a:r>
              <a:rPr lang="en-US" dirty="0" smtClean="0"/>
              <a:t>is done through the object (through the class instance):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Methods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74722" y="2651879"/>
            <a:ext cx="1014889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TestMethods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static 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altLang="ko-KR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Point 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p1 = new Point(2, 3);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Point 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p2 = new Point(3, 4);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System.Console.WriteLine(p1.CalcDistance(p2</a:t>
            </a: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16024429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1265290"/>
            <a:ext cx="5233029" cy="3154310"/>
          </a:xfrm>
          <a:prstGeom prst="rect">
            <a:avLst/>
          </a:prstGeom>
          <a:scene3d>
            <a:camera prst="perspectiveHeroicExtremeLeftFacing">
              <a:rot lat="600000" lon="600000" rev="21594000"/>
            </a:camera>
            <a:lightRig rig="threePt" dir="t"/>
          </a:scene3d>
        </p:spPr>
      </p:pic>
    </p:spTree>
    <p:extLst>
      <p:ext uri="{BB962C8B-B14F-4D97-AF65-F5344CB8AC3E}">
        <p14:creationId xmlns="" xmlns:p14="http://schemas.microsoft.com/office/powerpoint/2010/main" val="13856714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53559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Properties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31727"/>
            <a:ext cx="8938472" cy="69287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Defining and Using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8674" name="Picture 2" descr="http://www.educationalmodels.com/product/category/Material-Properties/Material-Properties.jpg"/>
          <p:cNvPicPr>
            <a:picLocks noChangeAspect="1" noChangeArrowheads="1"/>
          </p:cNvPicPr>
          <p:nvPr/>
        </p:nvPicPr>
        <p:blipFill>
          <a:blip r:embed="rId3" cstate="screen">
            <a:lum contrast="2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520" y="1371600"/>
            <a:ext cx="5457856" cy="2999192"/>
          </a:xfrm>
          <a:prstGeom prst="roundRect">
            <a:avLst>
              <a:gd name="adj" fmla="val 7721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="" xmlns:p14="http://schemas.microsoft.com/office/powerpoint/2010/main" val="18529444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280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1950" indent="-361950">
              <a:lnSpc>
                <a:spcPct val="100000"/>
              </a:lnSpc>
              <a:tabLst/>
            </a:pPr>
            <a:r>
              <a:rPr lang="en-US" dirty="0" smtClean="0"/>
              <a:t>Properties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expose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object's data </a:t>
            </a:r>
            <a:r>
              <a:rPr lang="en-US" dirty="0"/>
              <a:t>to the </a:t>
            </a:r>
            <a:r>
              <a:rPr lang="en-US" dirty="0" smtClean="0"/>
              <a:t>world</a:t>
            </a:r>
            <a:endParaRPr lang="en-US" dirty="0"/>
          </a:p>
          <a:p>
            <a:pPr marL="709613" lvl="1" indent="-361950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</a:t>
            </a:r>
            <a:r>
              <a:rPr lang="en-US" dirty="0"/>
              <a:t> how the data is </a:t>
            </a:r>
            <a:r>
              <a:rPr lang="en-US" dirty="0" smtClean="0"/>
              <a:t>accessed / manipulated</a:t>
            </a:r>
          </a:p>
          <a:p>
            <a:pPr marL="1001713" lvl="2" indent="-361950">
              <a:lnSpc>
                <a:spcPct val="100000"/>
              </a:lnSpc>
            </a:pPr>
            <a:r>
              <a:rPr lang="en-US" dirty="0" smtClean="0"/>
              <a:t>Ensure the internal object state is correct</a:t>
            </a:r>
          </a:p>
          <a:p>
            <a:pPr marL="1001713" lvl="2" indent="-361950">
              <a:lnSpc>
                <a:spcPct val="100000"/>
              </a:lnSpc>
            </a:pPr>
            <a:r>
              <a:rPr lang="en-US" dirty="0" smtClean="0"/>
              <a:t>E.g. price should always be kept positive</a:t>
            </a:r>
            <a:endParaRPr lang="en-US" dirty="0"/>
          </a:p>
          <a:p>
            <a:pPr marL="361950" indent="-361950">
              <a:lnSpc>
                <a:spcPct val="100000"/>
              </a:lnSpc>
              <a:tabLst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Properties</a:t>
            </a:r>
            <a:r>
              <a:rPr lang="en-US" dirty="0" smtClean="0"/>
              <a:t> can be:</a:t>
            </a:r>
            <a:endParaRPr lang="en-US" dirty="0"/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Read-only</a:t>
            </a:r>
            <a:endParaRPr lang="en-US" dirty="0"/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Write-only</a:t>
            </a:r>
            <a:endParaRPr lang="en-US" dirty="0"/>
          </a:p>
          <a:p>
            <a:pPr marL="712788" lvl="1" indent="-355600">
              <a:lnSpc>
                <a:spcPct val="100000"/>
              </a:lnSpc>
            </a:pPr>
            <a:r>
              <a:rPr lang="en-US" dirty="0"/>
              <a:t>Read and </a:t>
            </a:r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smtClean="0"/>
              <a:t>We Need Properties?</a:t>
            </a:r>
            <a:endParaRPr lang="bg-BG" dirty="0"/>
          </a:p>
        </p:txBody>
      </p:sp>
      <p:pic>
        <p:nvPicPr>
          <p:cNvPr id="3074" name="Picture 2" descr="C:\Documents\Courses\OOP\OOP Images\propert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213" y="3810000"/>
            <a:ext cx="2703512" cy="24749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266169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29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1950" indent="-361950">
              <a:tabLst/>
            </a:pPr>
            <a:r>
              <a:rPr lang="en-US" dirty="0" smtClean="0"/>
              <a:t>Properties work as a pair of get / set methods</a:t>
            </a:r>
          </a:p>
          <a:p>
            <a:pPr marL="709613" lvl="1" indent="-36195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Getter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setter</a:t>
            </a:r>
          </a:p>
          <a:p>
            <a:pPr marL="361950" indent="-361950">
              <a:tabLst/>
            </a:pPr>
            <a:r>
              <a:rPr lang="en-US" dirty="0" smtClean="0"/>
              <a:t>Properties </a:t>
            </a:r>
            <a:r>
              <a:rPr lang="en-US" dirty="0"/>
              <a:t>should have:</a:t>
            </a:r>
          </a:p>
          <a:p>
            <a:pPr marL="712788" lvl="1" indent="-355600"/>
            <a:r>
              <a:rPr lang="en-US" dirty="0"/>
              <a:t>Access modifier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/>
              <a:t>, etc.)</a:t>
            </a:r>
          </a:p>
          <a:p>
            <a:pPr marL="712788" lvl="1" indent="-355600"/>
            <a:r>
              <a:rPr lang="en-US" dirty="0"/>
              <a:t>Return type</a:t>
            </a:r>
          </a:p>
          <a:p>
            <a:pPr marL="712788" lvl="1" indent="-355600"/>
            <a:r>
              <a:rPr lang="en-US" dirty="0"/>
              <a:t>Unique name</a:t>
            </a:r>
          </a:p>
          <a:p>
            <a:pPr marL="712788" lvl="1" indent="-35560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 </a:t>
            </a:r>
            <a:r>
              <a:rPr lang="en-US" dirty="0" smtClean="0"/>
              <a:t>and /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 </a:t>
            </a:r>
            <a:r>
              <a:rPr lang="en-US" dirty="0"/>
              <a:t>part</a:t>
            </a:r>
          </a:p>
          <a:p>
            <a:pPr marL="712788" lvl="1" indent="-355600"/>
            <a:r>
              <a:rPr lang="en-US" dirty="0"/>
              <a:t>Can </a:t>
            </a:r>
            <a:r>
              <a:rPr lang="en-US" dirty="0" smtClean="0"/>
              <a:t>process </a:t>
            </a:r>
            <a:r>
              <a:rPr lang="en-US" dirty="0"/>
              <a:t>data in </a:t>
            </a:r>
            <a:r>
              <a:rPr lang="en-US" dirty="0" smtClean="0"/>
              <a:t>specific way, e.g. apply validation</a:t>
            </a:r>
            <a:endParaRPr lang="en-US" dirty="0"/>
          </a:p>
        </p:txBody>
      </p:sp>
      <p:sp>
        <p:nvSpPr>
          <p:cNvPr id="72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Defining Properties</a:t>
            </a:r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8516297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Properties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732164" name="Rectangle 4"/>
          <p:cNvSpPr>
            <a:spLocks noChangeArrowheads="1"/>
          </p:cNvSpPr>
          <p:nvPr/>
        </p:nvSpPr>
        <p:spPr bwMode="auto">
          <a:xfrm>
            <a:off x="812589" y="1066800"/>
            <a:ext cx="10561533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Point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int xCoord;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int yCoord;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XCoord 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{ return this.xCoord; }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set { this.xCoord = value;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YCoord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{ return this.yCoord; }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set { this.yCoord = value;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More code 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2530" name="Picture 2" descr="http://www.watereducation.utah.gov/WaterScience/propertie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444155"/>
            <a:ext cx="3339230" cy="1466850"/>
          </a:xfrm>
          <a:prstGeom prst="roundRect">
            <a:avLst>
              <a:gd name="adj" fmla="val 5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3027224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733189" name="Rectangle 5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  <a:noFill/>
          <a:ln/>
        </p:spPr>
        <p:txBody>
          <a:bodyPr/>
          <a:lstStyle/>
          <a:p>
            <a:r>
              <a:rPr lang="en-US" dirty="0" smtClean="0"/>
              <a:t>Properties are </a:t>
            </a:r>
            <a:r>
              <a:rPr lang="en-US" dirty="0"/>
              <a:t>not </a:t>
            </a:r>
            <a:r>
              <a:rPr lang="en-US" dirty="0" smtClean="0"/>
              <a:t>always bound </a:t>
            </a:r>
            <a:r>
              <a:rPr lang="en-US" dirty="0"/>
              <a:t>to a class </a:t>
            </a:r>
            <a:r>
              <a:rPr lang="en-US" dirty="0" smtClean="0"/>
              <a:t>field</a:t>
            </a:r>
          </a:p>
          <a:p>
            <a:pPr lvl="1"/>
            <a:r>
              <a:rPr lang="en-US" dirty="0" smtClean="0"/>
              <a:t>Can be </a:t>
            </a:r>
            <a:r>
              <a:rPr lang="en-US" dirty="0"/>
              <a:t>dynamically </a:t>
            </a:r>
            <a:r>
              <a:rPr lang="en-US" dirty="0" smtClean="0"/>
              <a:t>calculated:</a:t>
            </a:r>
            <a:endParaRPr lang="en-US" dirty="0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Properties</a:t>
            </a:r>
            <a:endParaRPr lang="bg-BG" dirty="0"/>
          </a:p>
        </p:txBody>
      </p:sp>
      <p:sp>
        <p:nvSpPr>
          <p:cNvPr id="733188" name="Rectangle 4"/>
          <p:cNvSpPr>
            <a:spLocks noChangeArrowheads="1"/>
          </p:cNvSpPr>
          <p:nvPr/>
        </p:nvSpPr>
        <p:spPr bwMode="auto">
          <a:xfrm>
            <a:off x="769458" y="2461260"/>
            <a:ext cx="10582754" cy="3939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Rectangle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double width;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double height;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double Area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	      get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return width * height;</a:t>
            </a:r>
          </a:p>
          <a:p>
            <a:pPr marL="282575" lvl="2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292925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Properties could be defined without an underlying field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automatically</a:t>
            </a:r>
            <a:r>
              <a:rPr lang="en-US" dirty="0" smtClean="0"/>
              <a:t> created by the compiler (auto properties)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Properties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3359" y="2615148"/>
            <a:ext cx="1056287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UserProfile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UserId { get; set;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FirstName { get; set;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LastName { get; set;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UserProfile profile = new UserProfile()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FirstName = "Steve",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LastName = "Balmer",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UserId = 91112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</p:spTree>
    <p:extLst>
      <p:ext uri="{BB962C8B-B14F-4D97-AF65-F5344CB8AC3E}">
        <p14:creationId xmlns="" xmlns:p14="http://schemas.microsoft.com/office/powerpoint/2010/main" val="36038350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www.boedeker.com/plavi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658" y="1427325"/>
            <a:ext cx="4248236" cy="2839875"/>
          </a:xfrm>
          <a:prstGeom prst="roundRect">
            <a:avLst>
              <a:gd name="adj" fmla="val 571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575540" y="4881099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Properties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5540" y="5683067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15470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1950" indent="-361950">
              <a:lnSpc>
                <a:spcPct val="114000"/>
              </a:lnSpc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model real-world objects and </a:t>
            </a:r>
            <a:r>
              <a:rPr lang="en-US" dirty="0" smtClean="0"/>
              <a:t>define:</a:t>
            </a:r>
            <a:endParaRPr lang="bg-BG" dirty="0"/>
          </a:p>
          <a:p>
            <a:pPr marL="709613" lvl="1" indent="-361950">
              <a:lnSpc>
                <a:spcPct val="114000"/>
              </a:lnSpc>
            </a:pPr>
            <a:r>
              <a:rPr lang="en-US" dirty="0"/>
              <a:t>Attributes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(state, properties, fields)</a:t>
            </a:r>
          </a:p>
          <a:p>
            <a:pPr marL="709613" lvl="1" indent="-361950">
              <a:lnSpc>
                <a:spcPct val="114000"/>
              </a:lnSpc>
            </a:pPr>
            <a:r>
              <a:rPr lang="en-US" dirty="0"/>
              <a:t>Behavior (methods, operations)</a:t>
            </a:r>
          </a:p>
          <a:p>
            <a:pPr marL="361950" indent="-361950">
              <a:lnSpc>
                <a:spcPct val="114000"/>
              </a:lnSpc>
            </a:pPr>
            <a:r>
              <a:rPr lang="en-US" dirty="0"/>
              <a:t>Classes describe the structure of objects</a:t>
            </a:r>
          </a:p>
          <a:p>
            <a:pPr marL="709613" lvl="1" indent="-361950">
              <a:lnSpc>
                <a:spcPct val="114000"/>
              </a:lnSpc>
            </a:pPr>
            <a:r>
              <a:rPr lang="en-US" dirty="0"/>
              <a:t>Objects describe particular instance of a class</a:t>
            </a:r>
          </a:p>
          <a:p>
            <a:pPr marL="361950" indent="-361950">
              <a:lnSpc>
                <a:spcPct val="114000"/>
              </a:lnSpc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/>
              <a:t> hold information about the modeled object relevant to the problem</a:t>
            </a:r>
          </a:p>
          <a:p>
            <a:pPr marL="361950" indent="-361950">
              <a:lnSpc>
                <a:spcPct val="114000"/>
              </a:lnSpc>
              <a:tabLst/>
            </a:pPr>
            <a:r>
              <a:rPr lang="en-US" dirty="0"/>
              <a:t>Operations implement object behavior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in OOP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272530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8012" y="5181600"/>
            <a:ext cx="10873528" cy="99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Keeping the Object State Correct</a:t>
            </a:r>
            <a:endParaRPr lang="en-US" noProof="1"/>
          </a:p>
        </p:txBody>
      </p:sp>
      <p:pic>
        <p:nvPicPr>
          <p:cNvPr id="2052" name="Picture 4" descr="http://www.iconarchive.com/icons/custom-icon-design/pretty-office-6/256/question-type-one-correct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790" y="1981200"/>
            <a:ext cx="3250353" cy="2438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mricons.com/store/png/1312_1941_128_accept_check_correct_green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40" y="2743201"/>
            <a:ext cx="2987748" cy="22413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people.mozilla.com/~faaborg/files/prism/announcement/personalBlog/prismIcon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61740" y="2749774"/>
            <a:ext cx="5802382" cy="1669826"/>
          </a:xfrm>
          <a:prstGeom prst="roundRect">
            <a:avLst>
              <a:gd name="adj" fmla="val 9382"/>
            </a:avLst>
          </a:prstGeom>
          <a:noFill/>
          <a:ln>
            <a:solidFill>
              <a:schemeClr val="tx2">
                <a:lumMod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593" y="1643307"/>
            <a:ext cx="1511939" cy="15180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19768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Constructors and properties can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keep the object's state correct</a:t>
            </a:r>
          </a:p>
          <a:p>
            <a:pPr lvl="1"/>
            <a:r>
              <a:rPr lang="en-US" dirty="0" smtClean="0"/>
              <a:t>This is known 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OOP</a:t>
            </a:r>
          </a:p>
          <a:p>
            <a:pPr lvl="1"/>
            <a:r>
              <a:rPr lang="en-US" dirty="0" smtClean="0"/>
              <a:t>Can force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validation </a:t>
            </a:r>
            <a:r>
              <a:rPr lang="en-US" dirty="0" smtClean="0"/>
              <a:t>when creating / modifying the object's internal state</a:t>
            </a:r>
          </a:p>
          <a:p>
            <a:pPr lvl="1"/>
            <a:r>
              <a:rPr lang="en-US" dirty="0" smtClean="0"/>
              <a:t>Constructors define which properties are mandatory and which are optional</a:t>
            </a:r>
          </a:p>
          <a:p>
            <a:pPr lvl="1"/>
            <a:r>
              <a:rPr lang="en-US" dirty="0" smtClean="0"/>
              <a:t>Property setters should validate the new value before saving it in the object field</a:t>
            </a:r>
          </a:p>
          <a:p>
            <a:pPr lvl="1"/>
            <a:r>
              <a:rPr lang="en-US" dirty="0" smtClean="0"/>
              <a:t>Invalid values should cause an exception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the Object State Correct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205737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Keep </a:t>
            </a:r>
            <a:r>
              <a:rPr lang="en-US" sz="3800" dirty="0" smtClean="0"/>
              <a:t>the Object </a:t>
            </a:r>
            <a:r>
              <a:rPr lang="en-US" sz="3800" dirty="0"/>
              <a:t>State </a:t>
            </a:r>
            <a:r>
              <a:rPr lang="en-US" sz="3800" dirty="0" smtClean="0"/>
              <a:t>– Example</a:t>
            </a:r>
            <a:endParaRPr lang="en-US" sz="3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090910"/>
            <a:ext cx="10665222" cy="53860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Person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name;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Person(string name)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this.Name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name;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282575" indent="-282575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get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this.name;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set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if (string.IsNullOrEmpty(value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throw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ArgumentException("Invalid name!");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this.name </a:t>
            </a: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value;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altLang="ko-KR" sz="1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cxnSp>
        <p:nvCxnSpPr>
          <p:cNvPr id="6" name="Straight Arrow Connector 2"/>
          <p:cNvCxnSpPr/>
          <p:nvPr/>
        </p:nvCxnSpPr>
        <p:spPr>
          <a:xfrm rot="16200000" flipH="1">
            <a:off x="2865998" y="3153007"/>
            <a:ext cx="362420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6551613" y="1676400"/>
            <a:ext cx="4038600" cy="1804749"/>
          </a:xfrm>
          <a:prstGeom prst="wedgeRoundRectCallout">
            <a:avLst>
              <a:gd name="adj1" fmla="val -80073"/>
              <a:gd name="adj2" fmla="val -27666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We have only one constructor, so we </a:t>
            </a: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cannot</a:t>
            </a:r>
            <a:r>
              <a:rPr lang="en-US" sz="26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create a person without specifying a name</a:t>
            </a:r>
            <a:endParaRPr lang="bg-BG" sz="2600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008654" y="5410200"/>
            <a:ext cx="3200558" cy="953453"/>
          </a:xfrm>
          <a:prstGeom prst="wedgeRoundRectCallout">
            <a:avLst>
              <a:gd name="adj1" fmla="val -66705"/>
              <a:gd name="adj2" fmla="val -5655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Incorrect name cannot be assigned</a:t>
            </a:r>
            <a:endParaRPr lang="bg-BG" sz="2600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06837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12084" y="4800600"/>
            <a:ext cx="10111528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Keeping the Object State Correct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2" name="Picture 4" descr="http://www.iconarchive.com/icons/custom-icon-design/pretty-office-6/256/question-type-one-correct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230" y="1568603"/>
            <a:ext cx="3250353" cy="2438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mricons.com/store/png/1312_1941_128_accept_check_correct_green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835" y="2406803"/>
            <a:ext cx="2987748" cy="22413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people.mozilla.com/~faaborg/files/prism/announcement/personalBlog/prismIcon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68830" y="2216374"/>
            <a:ext cx="5802382" cy="1669826"/>
          </a:xfrm>
          <a:prstGeom prst="roundRect">
            <a:avLst>
              <a:gd name="adj" fmla="val 9382"/>
            </a:avLst>
          </a:prstGeom>
          <a:noFill/>
          <a:ln>
            <a:solidFill>
              <a:schemeClr val="tx2">
                <a:lumMod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69" y="1192904"/>
            <a:ext cx="1511939" cy="15180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98092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358775" indent="-358775">
              <a:lnSpc>
                <a:spcPct val="110000"/>
              </a:lnSpc>
            </a:pPr>
            <a:r>
              <a:rPr lang="en-US" sz="3200" dirty="0"/>
              <a:t>Classes define specific structure for objects</a:t>
            </a:r>
          </a:p>
          <a:p>
            <a:pPr marL="706438" lvl="1" indent="-358775">
              <a:lnSpc>
                <a:spcPct val="110000"/>
              </a:lnSpc>
            </a:pPr>
            <a:r>
              <a:rPr lang="en-US" sz="3000" dirty="0"/>
              <a:t>Objects are particular instances of a class</a:t>
            </a:r>
          </a:p>
          <a:p>
            <a:pPr marL="358775" indent="-358775">
              <a:lnSpc>
                <a:spcPct val="110000"/>
              </a:lnSpc>
            </a:pPr>
            <a:r>
              <a:rPr lang="en-US" sz="3200" dirty="0"/>
              <a:t>Classes define fields, methods, constructors</a:t>
            </a:r>
            <a:r>
              <a:rPr lang="en-US" sz="3200" dirty="0" smtClean="0"/>
              <a:t>,</a:t>
            </a:r>
            <a:br>
              <a:rPr lang="en-US" sz="3200" dirty="0" smtClean="0"/>
            </a:br>
            <a:r>
              <a:rPr lang="en-US" sz="3200" dirty="0" smtClean="0"/>
              <a:t>properties </a:t>
            </a:r>
            <a:r>
              <a:rPr lang="en-US" sz="3200" dirty="0"/>
              <a:t>and other members</a:t>
            </a:r>
          </a:p>
          <a:p>
            <a:pPr marL="706438" lvl="1" indent="-358775">
              <a:lnSpc>
                <a:spcPct val="110000"/>
              </a:lnSpc>
            </a:pPr>
            <a:r>
              <a:rPr lang="en-US" sz="3000" dirty="0"/>
              <a:t>Access modifiers limit the access to class members</a:t>
            </a:r>
          </a:p>
          <a:p>
            <a:pPr marL="358775" indent="-358775">
              <a:lnSpc>
                <a:spcPct val="110000"/>
              </a:lnSpc>
            </a:pPr>
            <a:r>
              <a:rPr lang="en-US" sz="3200" dirty="0"/>
              <a:t>Constructors are invoked when creating new class instances and initialize the object's internal </a:t>
            </a:r>
            <a:r>
              <a:rPr lang="en-US" sz="3200" dirty="0" smtClean="0"/>
              <a:t>state</a:t>
            </a:r>
          </a:p>
          <a:p>
            <a:pPr marL="358775" indent="-358775">
              <a:lnSpc>
                <a:spcPct val="110000"/>
              </a:lnSpc>
            </a:pPr>
            <a:r>
              <a:rPr lang="en-US" sz="3200" dirty="0" smtClean="0"/>
              <a:t>Properties </a:t>
            </a:r>
            <a:r>
              <a:rPr lang="en-US" sz="3200" dirty="0"/>
              <a:t>expose the class data in safe, controlled way</a:t>
            </a: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1375553"/>
            <a:ext cx="3178806" cy="23582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Defining Classes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</a:t>
            </a:r>
            <a:r>
              <a:rPr lang="en-US" dirty="0">
                <a:hlinkClick r:id="rId16"/>
              </a:rPr>
              <a:t>https://</a:t>
            </a:r>
            <a:r>
              <a:rPr lang="en-US" dirty="0" smtClean="0">
                <a:hlinkClick r:id="rId16"/>
              </a:rPr>
              <a:t>softuni.bg/courses/oop/</a:t>
            </a:r>
            <a:endParaRPr lang="en-US" dirty="0"/>
          </a:p>
        </p:txBody>
      </p:sp>
      <p:pic>
        <p:nvPicPr>
          <p:cNvPr id="16" name="Picture 15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1849883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=""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691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Classes in C# can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members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Fields</a:t>
            </a:r>
            <a:r>
              <a:rPr lang="bg-BG" dirty="0"/>
              <a:t>, </a:t>
            </a:r>
            <a:r>
              <a:rPr lang="en-US" dirty="0"/>
              <a:t>constants</a:t>
            </a:r>
            <a:r>
              <a:rPr lang="bg-BG" dirty="0"/>
              <a:t>, </a:t>
            </a:r>
            <a:r>
              <a:rPr lang="en-US" dirty="0"/>
              <a:t>methods</a:t>
            </a:r>
            <a:r>
              <a:rPr lang="bg-BG" dirty="0"/>
              <a:t>, </a:t>
            </a:r>
            <a:r>
              <a:rPr lang="en-US" dirty="0"/>
              <a:t>properties</a:t>
            </a:r>
            <a:r>
              <a:rPr lang="bg-BG" dirty="0"/>
              <a:t>, </a:t>
            </a:r>
            <a:r>
              <a:rPr lang="en-US" dirty="0"/>
              <a:t>indexers</a:t>
            </a:r>
            <a:r>
              <a:rPr lang="bg-BG" dirty="0"/>
              <a:t>, </a:t>
            </a:r>
            <a:r>
              <a:rPr lang="en-US" dirty="0"/>
              <a:t>events</a:t>
            </a:r>
            <a:r>
              <a:rPr lang="bg-BG" dirty="0"/>
              <a:t>, </a:t>
            </a:r>
            <a:r>
              <a:rPr lang="en-US" dirty="0"/>
              <a:t>operators</a:t>
            </a:r>
            <a:r>
              <a:rPr lang="bg-BG" dirty="0"/>
              <a:t>, </a:t>
            </a:r>
            <a:r>
              <a:rPr lang="en-US" dirty="0"/>
              <a:t>constructors</a:t>
            </a:r>
            <a:r>
              <a:rPr lang="bg-BG" dirty="0"/>
              <a:t>, </a:t>
            </a:r>
            <a:r>
              <a:rPr lang="en-US" dirty="0"/>
              <a:t>destructors, …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Inner types</a:t>
            </a:r>
            <a:r>
              <a:rPr lang="bg-BG" dirty="0"/>
              <a:t> (</a:t>
            </a:r>
            <a:r>
              <a:rPr lang="en-US" dirty="0"/>
              <a:t>inner classes</a:t>
            </a:r>
            <a:r>
              <a:rPr lang="bg-BG" dirty="0"/>
              <a:t>, </a:t>
            </a:r>
            <a:r>
              <a:rPr lang="en-US" dirty="0"/>
              <a:t>structures</a:t>
            </a:r>
            <a:r>
              <a:rPr lang="bg-BG" dirty="0"/>
              <a:t>, </a:t>
            </a:r>
            <a:r>
              <a:rPr lang="en-US" dirty="0"/>
              <a:t>interfaces</a:t>
            </a:r>
            <a:r>
              <a:rPr lang="bg-BG" dirty="0"/>
              <a:t>, </a:t>
            </a:r>
            <a:r>
              <a:rPr lang="en-US" dirty="0"/>
              <a:t>delegates</a:t>
            </a:r>
            <a:r>
              <a:rPr lang="bg-BG" dirty="0"/>
              <a:t>, ...)</a:t>
            </a:r>
          </a:p>
          <a:p>
            <a:pPr>
              <a:lnSpc>
                <a:spcPct val="100000"/>
              </a:lnSpc>
            </a:pPr>
            <a:r>
              <a:rPr lang="en-US" dirty="0"/>
              <a:t>Members can have access modifiers (scope)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internal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Members can be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static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(</a:t>
            </a:r>
            <a:r>
              <a:rPr lang="en-US" dirty="0"/>
              <a:t>common</a:t>
            </a:r>
            <a:r>
              <a:rPr lang="bg-BG" dirty="0"/>
              <a:t>) </a:t>
            </a:r>
            <a:r>
              <a:rPr lang="en-US" dirty="0"/>
              <a:t>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specific </a:t>
            </a:r>
            <a:r>
              <a:rPr lang="en-US" dirty="0"/>
              <a:t>for a given </a:t>
            </a:r>
            <a:r>
              <a:rPr lang="en-US" dirty="0" smtClean="0"/>
              <a:t>object (per instance)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in C#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6960224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Class Definition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8350" y="1203702"/>
            <a:ext cx="10583862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Cat : Animal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string name;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Cat(string name, string owner)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this.Name = name;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this.Owner = owner;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string Name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get { return this.name;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set { this.name = value;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484812" y="2009974"/>
            <a:ext cx="1512888" cy="527804"/>
          </a:xfrm>
          <a:prstGeom prst="wedgeRoundRectCallout">
            <a:avLst>
              <a:gd name="adj1" fmla="val -114995"/>
              <a:gd name="adj2" fmla="val -32340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Field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5160962" y="3591697"/>
            <a:ext cx="2160587" cy="527804"/>
          </a:xfrm>
          <a:prstGeom prst="wedgeRoundRectCallout">
            <a:avLst>
              <a:gd name="adj1" fmla="val -50302"/>
              <a:gd name="adj2" fmla="val -112557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Constructor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5556110" y="4614648"/>
            <a:ext cx="1655763" cy="527804"/>
          </a:xfrm>
          <a:prstGeom prst="wedgeRoundRectCallout">
            <a:avLst>
              <a:gd name="adj1" fmla="val -126615"/>
              <a:gd name="adj2" fmla="val -21861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Property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5484812" y="609600"/>
            <a:ext cx="4419600" cy="527804"/>
          </a:xfrm>
          <a:prstGeom prst="wedgeRoundRectCallout">
            <a:avLst>
              <a:gd name="adj1" fmla="val -70672"/>
              <a:gd name="adj2" fmla="val 67578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Beginning of class definition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10" name="AutoShape 12"/>
          <p:cNvSpPr>
            <a:spLocks noChangeArrowheads="1"/>
          </p:cNvSpPr>
          <p:nvPr/>
        </p:nvSpPr>
        <p:spPr bwMode="auto">
          <a:xfrm>
            <a:off x="6383992" y="1311977"/>
            <a:ext cx="3505200" cy="527804"/>
          </a:xfrm>
          <a:prstGeom prst="wedgeRoundRectCallout">
            <a:avLst>
              <a:gd name="adj1" fmla="val -90450"/>
              <a:gd name="adj2" fmla="val -28458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Inherited (base) class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pic>
        <p:nvPicPr>
          <p:cNvPr id="11" name="Picture 4" descr="C:\Documents\Courses\OOP\OOP Images\Officer_Me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365079"/>
            <a:ext cx="1752600" cy="20552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616912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Class Definition (2)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9750" y="1268413"/>
            <a:ext cx="1058386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string Owner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set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void SayMiau()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Console.WriteLine("Miauuuuuuu!");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5648324" y="2831822"/>
            <a:ext cx="1666875" cy="527804"/>
          </a:xfrm>
          <a:prstGeom prst="wedgeRoundRectCallout">
            <a:avLst>
              <a:gd name="adj1" fmla="val -119474"/>
              <a:gd name="adj2" fmla="val 6330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Method</a:t>
            </a:r>
            <a:endParaRPr lang="bg-BG" sz="28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103312" y="5466873"/>
            <a:ext cx="2087562" cy="953453"/>
          </a:xfrm>
          <a:prstGeom prst="wedgeRoundRectCallout">
            <a:avLst>
              <a:gd name="adj1" fmla="val -61881"/>
              <a:gd name="adj2" fmla="val -94351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End of class definition</a:t>
            </a:r>
            <a:endParaRPr lang="bg-BG" sz="28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pic>
        <p:nvPicPr>
          <p:cNvPr id="1028" name="Picture 4" descr="C:\Documents\Courses\OOP\OOP Images\Officer_Me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4365079"/>
            <a:ext cx="1752600" cy="20552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3819524" y="1905000"/>
            <a:ext cx="3657600" cy="527804"/>
          </a:xfrm>
          <a:prstGeom prst="wedgeRoundRectCallout">
            <a:avLst>
              <a:gd name="adj1" fmla="val -63209"/>
              <a:gd name="adj2" fmla="val -62034"/>
              <a:gd name="adj3" fmla="val 16667"/>
            </a:avLst>
          </a:prstGeom>
          <a:solidFill>
            <a:srgbClr val="663606">
              <a:alpha val="94902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Automatic Property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16912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Definition and Members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lnSpc>
                <a:spcPct val="110000"/>
              </a:lnSpc>
              <a:tabLst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 definition </a:t>
            </a:r>
            <a:r>
              <a:rPr lang="en-US" dirty="0" smtClean="0"/>
              <a:t>consists of: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 smtClean="0"/>
              <a:t>Class </a:t>
            </a:r>
            <a:r>
              <a:rPr lang="en-US" dirty="0"/>
              <a:t>declaration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Inherited class </a:t>
            </a:r>
            <a:r>
              <a:rPr lang="en-US" dirty="0" smtClean="0"/>
              <a:t>and </a:t>
            </a:r>
            <a:r>
              <a:rPr lang="en-US" dirty="0"/>
              <a:t>implemented interfaces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Fields (static or not)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Constructors (static or not)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Properties (static or not)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Methods (static or not)</a:t>
            </a:r>
          </a:p>
          <a:p>
            <a:pPr marL="709613" lvl="1" indent="-361950">
              <a:lnSpc>
                <a:spcPct val="110000"/>
              </a:lnSpc>
            </a:pPr>
            <a:r>
              <a:rPr lang="en-US" dirty="0"/>
              <a:t>Events, inner types, etc.</a:t>
            </a:r>
          </a:p>
        </p:txBody>
      </p:sp>
    </p:spTree>
    <p:extLst>
      <p:ext uri="{BB962C8B-B14F-4D97-AF65-F5344CB8AC3E}">
        <p14:creationId xmlns="" xmlns:p14="http://schemas.microsoft.com/office/powerpoint/2010/main" val="1616912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719034"/>
          </a:xfrm>
        </p:spPr>
        <p:txBody>
          <a:bodyPr/>
          <a:lstStyle/>
          <a:p>
            <a:r>
              <a:rPr lang="en-US" dirty="0" smtClean="0"/>
              <a:t>Defining and Using </a:t>
            </a:r>
            <a:r>
              <a:rPr lang="en-US" smtClean="0"/>
              <a:t>Data Fields</a:t>
            </a:r>
            <a:endParaRPr lang="en-US" dirty="0"/>
          </a:p>
        </p:txBody>
      </p:sp>
      <p:pic>
        <p:nvPicPr>
          <p:cNvPr id="7" name="Picture 4" descr="http://imgs.mi9.com/uploads/3d/34/the-green-field_1024x768_52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08212" y="1219200"/>
            <a:ext cx="7620000" cy="3452812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92557">
            <a:off x="5734059" y="1471463"/>
            <a:ext cx="3591048" cy="838200"/>
          </a:xfrm>
          <a:prstGeom prst="rect">
            <a:avLst/>
          </a:prstGeom>
          <a:noFill/>
        </p:spPr>
        <p:txBody>
          <a:bodyPr wrap="none" rtlCol="0">
            <a:prstTxWarp prst="textWave4">
              <a:avLst>
                <a:gd name="adj1" fmla="val 6250"/>
                <a:gd name="adj2" fmla="val 661"/>
              </a:avLst>
            </a:prstTxWarp>
            <a:spAutoFit/>
            <a:scene3d>
              <a:camera prst="perspectiveRelaxed"/>
              <a:lightRig rig="threePt" dir="t"/>
            </a:scene3d>
          </a:bodyPr>
          <a:lstStyle/>
          <a:p>
            <a:r>
              <a:rPr lang="en-US" sz="5400" b="1" spc="50" dirty="0" smtClean="0">
                <a:ln w="0">
                  <a:solidFill>
                    <a:schemeClr val="accent5">
                      <a:lumMod val="75000"/>
                      <a:alpha val="7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  <a:alpha val="7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Fields</a:t>
            </a:r>
            <a:endParaRPr lang="en-US" sz="5400" b="1" spc="50" dirty="0">
              <a:ln w="0">
                <a:solidFill>
                  <a:schemeClr val="accent5">
                    <a:lumMod val="75000"/>
                    <a:alpha val="70000"/>
                  </a:schemeClr>
                </a:solidFill>
              </a:ln>
              <a:solidFill>
                <a:schemeClr val="accent6">
                  <a:lumMod val="20000"/>
                  <a:lumOff val="80000"/>
                  <a:alpha val="7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16912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2361</Words>
  <Application>Microsoft Office PowerPoint</Application>
  <PresentationFormat>Custom</PresentationFormat>
  <Paragraphs>510</Paragraphs>
  <Slides>47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49" baseType="lpstr">
      <vt:lpstr>SoftUni 16x9</vt:lpstr>
      <vt:lpstr>3_SoftUni 16x9</vt:lpstr>
      <vt:lpstr>Defining Classes</vt:lpstr>
      <vt:lpstr>Table of Contents</vt:lpstr>
      <vt:lpstr>Defining Simple Classes</vt:lpstr>
      <vt:lpstr>Classes in OOP</vt:lpstr>
      <vt:lpstr>Classes in C#</vt:lpstr>
      <vt:lpstr>Simple Class Definition</vt:lpstr>
      <vt:lpstr>Simple Class Definition (2)</vt:lpstr>
      <vt:lpstr>Class Definition and Members</vt:lpstr>
      <vt:lpstr>Fields</vt:lpstr>
      <vt:lpstr>Fields</vt:lpstr>
      <vt:lpstr>Constant Fields</vt:lpstr>
      <vt:lpstr>Constant Fields – Example</vt:lpstr>
      <vt:lpstr>Access Modifiers</vt:lpstr>
      <vt:lpstr>Access Modifiers</vt:lpstr>
      <vt:lpstr>The "this" Keyword</vt:lpstr>
      <vt:lpstr>Exercise in Class</vt:lpstr>
      <vt:lpstr>Using Classes and Objects</vt:lpstr>
      <vt:lpstr>How to Use Classes (Non-Static)?</vt:lpstr>
      <vt:lpstr>Dog Meeting – Example</vt:lpstr>
      <vt:lpstr>Dog Meeting – Example (2)</vt:lpstr>
      <vt:lpstr>Dog Meeting</vt:lpstr>
      <vt:lpstr>Constructors</vt:lpstr>
      <vt:lpstr>What is Constructor?</vt:lpstr>
      <vt:lpstr>Defining Constructors</vt:lpstr>
      <vt:lpstr>Defining Constructors (2)</vt:lpstr>
      <vt:lpstr>Constructors and Initialization</vt:lpstr>
      <vt:lpstr>Chaining Constructors Calls</vt:lpstr>
      <vt:lpstr>Constructors</vt:lpstr>
      <vt:lpstr>Methods</vt:lpstr>
      <vt:lpstr>Methods</vt:lpstr>
      <vt:lpstr>Using Methods</vt:lpstr>
      <vt:lpstr>Methods</vt:lpstr>
      <vt:lpstr>Properties</vt:lpstr>
      <vt:lpstr>Why We Need Properties?</vt:lpstr>
      <vt:lpstr>Defining Properties</vt:lpstr>
      <vt:lpstr>Defining Properties – Example</vt:lpstr>
      <vt:lpstr>Dynamic Properties</vt:lpstr>
      <vt:lpstr>Automatic Properties</vt:lpstr>
      <vt:lpstr>Properties</vt:lpstr>
      <vt:lpstr>Keeping the Object State Correct</vt:lpstr>
      <vt:lpstr>Keep the Object State Correct</vt:lpstr>
      <vt:lpstr>Keep the Object State – Example</vt:lpstr>
      <vt:lpstr>Keeping the Object State Correct</vt:lpstr>
      <vt:lpstr>Summary</vt:lpstr>
      <vt:lpstr>OOP – Defining Classes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Defining Classes</dc:title>
  <dc:subject>C# Basics Course</dc:subject>
  <dc:creator/>
  <cp:keywords>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2015-11-16T11:19:28Z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